
<file path=[Content_Types].xml><?xml version="1.0" encoding="utf-8"?>
<Types xmlns="http://schemas.openxmlformats.org/package/2006/content-types"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 panose="020B0604020202020204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 panose="020B0604020202020204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 panose="020B0604020202020204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 panose="020B0604020202020204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defRPr sz="4400" b="1"/>
            </a:pPr>
            <a:r>
              <a:t>Machine Learning Fundamentals: From Theory to Practice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defRPr sz="2400"/>
            </a:pPr>
            <a:r>
              <a:t>Generated by Gemini AI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/>
            </a:pPr>
            <a:r>
              <a:t>Conclusion and Key Takeaways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645200"/>
            <a:ext cx="4114800" cy="4572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800">
                <a:solidFill>
                  <a:srgbClr val="333333"/>
                </a:solidFill>
              </a:defRPr>
            </a:pPr>
            <a:r>
              <a:t>• A Transformative Technology: Machine Learning has evolved from an academic concept into a powerful, practical tool that is driving innovation and creating value across every industry.</a:t>
            </a:r>
          </a:p>
          <a:p>
            <a:pPr>
              <a:defRPr sz="1800">
                <a:solidFill>
                  <a:srgbClr val="333333"/>
                </a:solidFill>
              </a:defRPr>
            </a:pPr>
            <a:r>
              <a:t>• Data is the Fuel: The success of any ML application is fundamentally tied to the availability of large, high-quality datasets and the computational power to process them.</a:t>
            </a:r>
          </a:p>
          <a:p>
            <a:pPr>
              <a:defRPr sz="1800">
                <a:solidFill>
                  <a:srgbClr val="333333"/>
                </a:solidFill>
              </a:defRPr>
            </a:pPr>
            <a:r>
              <a:t>• Know Your Learning Types: The core approaches—Supervised, Unsupervised, and Reinforcement Learning—are suited for different types of problems and data.</a:t>
            </a:r>
          </a:p>
          <a:p>
            <a:pPr>
              <a:defRPr sz="1800">
                <a:solidFill>
                  <a:srgbClr val="333333"/>
                </a:solidFill>
              </a:defRPr>
            </a:pPr>
            <a:r>
              <a:t>• Responsible Development is Crucial: As ML becomes more powerful, addressing challenges like bias, privacy, and transparency is not just technical but ethical, and is paramount for building trust and ensuring fair outcomes.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temp_image.jpg"/>
          <p:cNvPicPr>
            <a:picLocks noChangeAspect="1"/>
          </p:cNvPicPr>
          <p:nvPr/>
        </p:nvPicPr>
        <p:blipFill>
          <a:blip r:embed="rId1">
            <a:alphaModFix amt="20000"/>
            <a:clrChange>
              <a:clrFrom>
                <a:srgbClr val="BFAE8D">
                  <a:alpha val="100000"/>
                </a:srgbClr>
              </a:clrFrom>
              <a:clrTo>
                <a:srgbClr val="BFAE8D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0" y="-635"/>
            <a:ext cx="9144635" cy="6858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57200" y="45720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/>
            </a:pPr>
            <a:r>
              <a:t>What is Machine Learning?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645285"/>
            <a:ext cx="8416925" cy="39693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>
                <a:solidFill>
                  <a:srgbClr val="333333"/>
                </a:solidFill>
              </a:defRPr>
            </a:pPr>
            <a:r>
              <a:t>• Machine Learning (ML) is a subfield of Artificial Intelligence that gives systems the ability</a:t>
            </a:r>
          </a:p>
          <a:p>
            <a:pPr>
              <a:defRPr sz="1800">
                <a:solidFill>
                  <a:srgbClr val="333333"/>
                </a:solidFill>
              </a:defRPr>
            </a:pPr>
            <a:r>
              <a:t> to automatically learn and improve from experience without being explicitly programmed.</a:t>
            </a:r>
          </a:p>
          <a:p>
            <a:pPr>
              <a:defRPr sz="1800">
                <a:solidFill>
                  <a:srgbClr val="333333"/>
                </a:solidFill>
              </a:defRPr>
            </a:pPr>
            <a:r>
              <a:t>• Instead of writing static code with hard-coded rules, ML algorithms use data to build a</a:t>
            </a:r>
          </a:p>
          <a:p>
            <a:pPr>
              <a:defRPr sz="1800">
                <a:solidFill>
                  <a:srgbClr val="333333"/>
                </a:solidFill>
              </a:defRPr>
            </a:pPr>
            <a:r>
              <a:t> mathematical model that can make predictions or decisions.</a:t>
            </a:r>
          </a:p>
          <a:p>
            <a:pPr>
              <a:defRPr sz="1800">
                <a:solidFill>
                  <a:srgbClr val="333333"/>
                </a:solidFill>
              </a:defRPr>
            </a:pPr>
            <a:r>
              <a:t>• The core idea is to feed large amounts of data to an algorithm and let it learn the patterns,</a:t>
            </a:r>
          </a:p>
          <a:p>
            <a:pPr>
              <a:defRPr sz="1800">
                <a:solidFill>
                  <a:srgbClr val="333333"/>
                </a:solidFill>
              </a:defRPr>
            </a:pPr>
            <a:r>
              <a:t> features, and rules by itself.</a:t>
            </a:r>
          </a:p>
          <a:p>
            <a:pPr>
              <a:defRPr sz="1800">
                <a:solidFill>
                  <a:srgbClr val="333333"/>
                </a:solidFill>
              </a:defRPr>
            </a:pPr>
            <a:r>
              <a:t>• For example, rather than programming a spam filter with rules about what spam looks like,</a:t>
            </a:r>
          </a:p>
          <a:p>
            <a:pPr>
              <a:defRPr sz="1800">
                <a:solidFill>
                  <a:srgbClr val="333333"/>
                </a:solidFill>
              </a:defRPr>
            </a:pPr>
            <a:r>
              <a:t> you provide it thousands of examples of spam and non-spam emails, and it learns to classify</a:t>
            </a:r>
          </a:p>
          <a:p>
            <a:pPr>
              <a:defRPr sz="1800">
                <a:solidFill>
                  <a:srgbClr val="333333"/>
                </a:solidFill>
              </a:defRPr>
            </a:pPr>
            <a:r>
              <a:t> them.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temp_image.jpg"/>
          <p:cNvPicPr>
            <a:picLocks noChangeAspect="1"/>
          </p:cNvPicPr>
          <p:nvPr/>
        </p:nvPicPr>
        <p:blipFill>
          <a:blip r:embed="rId1">
            <a:alphaModFix amt="40000"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02615" y="716915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/>
            </a:pPr>
            <a:r>
              <a:t>A Brief History of Machine Learning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758315"/>
            <a:ext cx="7869555" cy="31381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>
                <a:solidFill>
                  <a:srgbClr val="333333"/>
                </a:solidFill>
              </a:defRPr>
            </a:pPr>
            <a:r>
              <a:t>• 1950s - The Dawn: The term 'Machine Learning' was coined in 1959 by Arthur Samuel, who developed a checkers program that learned from its own mistakes and improved its play over time.</a:t>
            </a:r>
          </a:p>
          <a:p>
            <a:pPr>
              <a:defRPr sz="1800">
                <a:solidFill>
                  <a:srgbClr val="333333"/>
                </a:solidFill>
              </a:defRPr>
            </a:pPr>
            <a:r>
              <a:t>• 1970s - AI Winter: Progress slowed due to limited computational power and data availability, leading to reduced funding and interest in the field.</a:t>
            </a:r>
          </a:p>
          <a:p>
            <a:pPr>
              <a:defRPr sz="1800">
                <a:solidFill>
                  <a:srgbClr val="333333"/>
                </a:solidFill>
              </a:defRPr>
            </a:pPr>
            <a:r>
              <a:t>• 1980s &amp; 90s - Revival: The invention of algorithms like backpropagation revitalized neural network research, and decision trees became popular practical tools.</a:t>
            </a:r>
          </a:p>
          <a:p>
            <a:pPr>
              <a:defRPr sz="1800">
                <a:solidFill>
                  <a:srgbClr val="333333"/>
                </a:solidFill>
              </a:defRPr>
            </a:pPr>
            <a:r>
              <a:t>• 2010s - Deep Learning Revolution: The combination of Big Data, powerful GPU hardware, and algorithmic breakthroughs (like in the 2012 ImageNet competition) led to the current explosion in ML and AI capabilities.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temp_image.jpg"/>
          <p:cNvPicPr>
            <a:picLocks noChangeAspect="1"/>
          </p:cNvPicPr>
          <p:nvPr/>
        </p:nvPicPr>
        <p:blipFill>
          <a:blip r:embed="rId1">
            <a:alphaModFix amt="40000"/>
          </a:blip>
          <a:stretch>
            <a:fillRect/>
          </a:stretch>
        </p:blipFill>
        <p:spPr>
          <a:xfrm>
            <a:off x="-635" y="0"/>
            <a:ext cx="9144000" cy="6858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57200" y="45720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/>
            </a:pPr>
            <a:r>
              <a:t>Key Concepts and Principles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645285"/>
            <a:ext cx="7720330" cy="34150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>
                <a:solidFill>
                  <a:srgbClr val="333333"/>
                </a:solidFill>
              </a:defRPr>
            </a:pPr>
            <a:r>
              <a:t>• Supervised Learning: The algorithm learns from a labeled dataset, where each data point is tagged with a correct output. The goal is to predict outputs for new, unseen data, such as classifying images of cats and dogs.</a:t>
            </a:r>
          </a:p>
          <a:p>
            <a:pPr>
              <a:defRPr sz="1800">
                <a:solidFill>
                  <a:srgbClr val="333333"/>
                </a:solidFill>
              </a:defRPr>
            </a:pPr>
            <a:r>
              <a:t>• Unsupervised Learning: The algorithm analyzes unlabeled data to discover hidden patterns or structures. A common use case is customer segmentation, where it groups customers into distinct clusters based on purchasing habits.</a:t>
            </a:r>
          </a:p>
          <a:p>
            <a:pPr>
              <a:defRPr sz="1800">
                <a:solidFill>
                  <a:srgbClr val="333333"/>
                </a:solidFill>
              </a:defRPr>
            </a:pPr>
            <a:r>
              <a:t>• Reinforcement Learning: An 'agent' learns to make decisions by performing actions in an environment to maximize a cumulative reward. This is the method used to train AI to play complex games like Chess or Go.</a:t>
            </a:r>
          </a:p>
          <a:p>
            <a:pPr>
              <a:defRPr sz="1800">
                <a:solidFill>
                  <a:srgbClr val="333333"/>
                </a:solidFill>
              </a:defRPr>
            </a:pPr>
            <a:r>
              <a:t>• Models, Features, and Training: 'Features' are the input variables (e.g., square footage of a house), a 'model' is the algorithm's output (e.g., a formula to predict price), and 'training' is the process of fitting the model to the data.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temp_image.jpg"/>
          <p:cNvPicPr>
            <a:picLocks noChangeAspect="1"/>
          </p:cNvPicPr>
          <p:nvPr/>
        </p:nvPicPr>
        <p:blipFill>
          <a:blip r:embed="rId1">
            <a:alphaModFix amt="20000"/>
          </a:blip>
          <a:stretch>
            <a:fillRect/>
          </a:stretch>
        </p:blipFill>
        <p:spPr>
          <a:xfrm>
            <a:off x="635" y="635"/>
            <a:ext cx="9143365" cy="6857365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57200" y="45720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/>
            </a:pPr>
            <a:r>
              <a:t>Applications and Use Cases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645285"/>
            <a:ext cx="7315835" cy="34150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>
                <a:solidFill>
                  <a:srgbClr val="333333"/>
                </a:solidFill>
              </a:defRPr>
            </a:pPr>
            <a:r>
              <a:t>• Healthcare: ML models analyze medical images (X-rays, MRIs) to detect diseases like cancer earlier and more accurately, and predict patient outcomes based on health records.</a:t>
            </a:r>
          </a:p>
          <a:p>
            <a:pPr>
              <a:defRPr sz="1800">
                <a:solidFill>
                  <a:srgbClr val="333333"/>
                </a:solidFill>
              </a:defRPr>
            </a:pPr>
            <a:r>
              <a:t>• Finance: Algorithms are used for credit scoring, algorithmic trading, and real-time fraud detection by identifying unusual transaction patterns that deviate from the norm.</a:t>
            </a:r>
          </a:p>
          <a:p>
            <a:pPr>
              <a:defRPr sz="1800">
                <a:solidFill>
                  <a:srgbClr val="333333"/>
                </a:solidFill>
              </a:defRPr>
            </a:pPr>
            <a:r>
              <a:t>• Retail &amp; E-commerce: Recommendation engines on platforms like Netflix and Amazon analyze user behavior to suggest personalized products or movies, significantly increasing engagement and sales.</a:t>
            </a:r>
          </a:p>
          <a:p>
            <a:pPr>
              <a:defRPr sz="1800">
                <a:solidFill>
                  <a:srgbClr val="333333"/>
                </a:solidFill>
              </a:defRPr>
            </a:pPr>
            <a:r>
              <a:t>• Automotive: Self-driving cars use a combination of ML models for computer vision to detect pedestrians and obstacles, path planning, and making real-time driving decisions.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600" b="1"/>
            </a:pPr>
            <a:r>
              <a:t>Advantages and Benefits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1800">
                <a:solidFill>
                  <a:srgbClr val="333333"/>
                </a:solidFill>
              </a:defRPr>
            </a:pPr>
            <a:r>
              <a:t>• Automation of Complex Tasks: ML can automate repetitive and complex tasks that are difficult to program with explicit rules, such as facial recognition or natural language translation.</a:t>
            </a:r>
          </a:p>
          <a:p>
            <a:pPr>
              <a:defRPr sz="1800">
                <a:solidFill>
                  <a:srgbClr val="333333"/>
                </a:solidFill>
              </a:defRPr>
            </a:pPr>
            <a:r>
              <a:t>• Identification of Trends and Patterns: ML excels at analyzing massive, high-dimensional datasets to find subtle patterns and insights that would be impossible for humans to detect.</a:t>
            </a:r>
          </a:p>
          <a:p>
            <a:pPr>
              <a:defRPr sz="1800">
                <a:solidFill>
                  <a:srgbClr val="333333"/>
                </a:solidFill>
              </a:defRPr>
            </a:pPr>
            <a:r>
              <a:t>• Continuous Improvement: ML models can be retrained with new data, allowing them to adapt to changing conditions and continuously improve their performance and accuracy over time.</a:t>
            </a:r>
          </a:p>
          <a:p>
            <a:pPr>
              <a:defRPr sz="1800">
                <a:solidFill>
                  <a:srgbClr val="333333"/>
                </a:solidFill>
              </a:defRPr>
            </a:pPr>
            <a:r>
              <a:t>• Enhanced Personalization: Enables hyper-personalized user experiences, from custom-tailored marketing campaigns to individualized content recommendations, leading to higher customer satisfaction and loyalty.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600" b="1"/>
            </a:pPr>
            <a:r>
              <a:t>Disadvantages and Limitations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1800">
                <a:solidFill>
                  <a:srgbClr val="333333"/>
                </a:solidFill>
              </a:defRPr>
            </a:pPr>
            <a:r>
              <a:t>• Data Dependency: ML models are highly dependent on the quality and quantity of training data. Insufficient or poor-quality data leads to inaccurate models ('garbage in, garbage out').</a:t>
            </a:r>
          </a:p>
          <a:p>
            <a:pPr>
              <a:defRPr sz="1800">
                <a:solidFill>
                  <a:srgbClr val="333333"/>
                </a:solidFill>
              </a:defRPr>
            </a:pPr>
            <a:r>
              <a:t>• Bias and Fairness: If training data contains historical biases (e.g., gender or racial bias in hiring data), the model will learn and amplify those biases, leading to discriminatory outcomes.</a:t>
            </a:r>
          </a:p>
          <a:p>
            <a:pPr>
              <a:defRPr sz="1800">
                <a:solidFill>
                  <a:srgbClr val="333333"/>
                </a:solidFill>
              </a:defRPr>
            </a:pPr>
            <a:r>
              <a:t>• Interpretability (The 'Black Box' Problem): Many complex models, like deep neural networks, are 'black boxes,' making it difficult to understand how they arrive at a decision. This is a major issue in critical fields like medicine and law.</a:t>
            </a:r>
          </a:p>
          <a:p>
            <a:pPr>
              <a:defRPr sz="1800">
                <a:solidFill>
                  <a:srgbClr val="333333"/>
                </a:solidFill>
              </a:defRPr>
            </a:pPr>
            <a:r>
              <a:t>• High Computational and Resource Cost: Training state-of-the-art models requires significant computational power (expensive GPUs), large datasets, and specialized expertise, making it resource-intensive.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/>
            </a:pPr>
            <a:r>
              <a:t>Current Trends and Recent Developments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645200"/>
            <a:ext cx="4114800" cy="4572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800">
                <a:solidFill>
                  <a:srgbClr val="333333"/>
                </a:solidFill>
              </a:defRPr>
            </a:pPr>
            <a:r>
              <a:t>• Generative AI and Large Language Models (LLMs): Models like GPT-4 and Midjourney can now generate highly coherent text, realistic images, and functional code, transforming creative industries and software development.</a:t>
            </a:r>
          </a:p>
          <a:p>
            <a:pPr>
              <a:defRPr sz="1800">
                <a:solidFill>
                  <a:srgbClr val="333333"/>
                </a:solidFill>
              </a:defRPr>
            </a:pPr>
            <a:r>
              <a:t>• Explainable AI (XAI): A major research push to develop techniques that make AI models more transparent and interpretable, helping to build trust and allow for debugging and auditing of their decisions.</a:t>
            </a:r>
          </a:p>
          <a:p>
            <a:pPr>
              <a:defRPr sz="1800">
                <a:solidFill>
                  <a:srgbClr val="333333"/>
                </a:solidFill>
              </a:defRPr>
            </a:pPr>
            <a:r>
              <a:t>• AutoML (Automated Machine Learning): The rise of platforms that automate the end-to-end process of applying machine learning, making it more accessible to developers and domain experts who are not ML specialists.</a:t>
            </a:r>
          </a:p>
          <a:p>
            <a:pPr>
              <a:defRPr sz="1800">
                <a:solidFill>
                  <a:srgbClr val="333333"/>
                </a:solidFill>
              </a:defRPr>
            </a:pPr>
            <a:r>
              <a:t>• TinyML and Edge AI: A trend toward deploying smaller, highly efficient ML models directly on low-power devices like smartphones and IoT sensors, enabling real-time processing without relying on the cloud.</a:t>
            </a:r>
          </a:p>
        </p:txBody>
      </p:sp>
      <p:pic>
        <p:nvPicPr>
          <p:cNvPr id="4" name="Picture 3" descr="temp_image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72400" y="1371600"/>
            <a:ext cx="894080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/>
            </a:pPr>
            <a:r>
              <a:t>Future Prospects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645200"/>
            <a:ext cx="4114800" cy="4572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800">
                <a:solidFill>
                  <a:srgbClr val="333333"/>
                </a:solidFill>
              </a:defRPr>
            </a:pPr>
            <a:r>
              <a:t>• Hyper-Automation: ML will be the core engine of hyper-automation, where businesses automate as many processes as possible, leading to more intelligent and adaptive systems in logistics, manufacturing, and services.</a:t>
            </a:r>
          </a:p>
          <a:p>
            <a:pPr>
              <a:defRPr sz="1800">
                <a:solidFill>
                  <a:srgbClr val="333333"/>
                </a:solidFill>
              </a:defRPr>
            </a:pPr>
            <a:r>
              <a:t>• AI-Accelerated Scientific Discovery: ML will dramatically speed up research in areas like drug discovery, climate change modeling, and materials science by analyzing vast experimental datasets to find novel solutions.</a:t>
            </a:r>
          </a:p>
          <a:p>
            <a:pPr>
              <a:defRPr sz="1800">
                <a:solidFill>
                  <a:srgbClr val="333333"/>
                </a:solidFill>
              </a:defRPr>
            </a:pPr>
            <a:r>
              <a:t>• Integration with IoT and 5G: The combination of ubiquitous sensors (IoT) and high-speed connectivity (5G) will enable ML to power truly smart cities, homes, and real-time autonomous systems.</a:t>
            </a:r>
          </a:p>
          <a:p>
            <a:pPr>
              <a:defRPr sz="1800">
                <a:solidFill>
                  <a:srgbClr val="333333"/>
                </a:solidFill>
              </a:defRPr>
            </a:pPr>
            <a:r>
              <a:t>• Quantum Machine Learning: An emerging field exploring the use of quantum computing to solve complex ML problems that are currently intractable, potentially leading to exponential leaps in capability.</a:t>
            </a:r>
          </a:p>
        </p:txBody>
      </p:sp>
      <p:pic>
        <p:nvPicPr>
          <p:cNvPr id="4" name="Picture 3" descr="temp_image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72400" y="1371600"/>
            <a:ext cx="8940800" cy="50292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7272</Words>
  <Application>WPS Presentation</Application>
  <PresentationFormat>On-screen Show (4:3)</PresentationFormat>
  <Paragraphs>72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8" baseType="lpstr">
      <vt:lpstr>Arial</vt:lpstr>
      <vt:lpstr>SimSun</vt:lpstr>
      <vt:lpstr>Wingdings</vt:lpstr>
      <vt:lpstr>Arial</vt:lpstr>
      <vt:lpstr>Calibri</vt:lpstr>
      <vt:lpstr>Microsoft YaHei</vt:lpstr>
      <vt:lpstr>Arial Unicode MS</vt:lpstr>
      <vt:lpstr>Office Theme</vt:lpstr>
      <vt:lpstr>Machine Learning Fundamentals: From Theory to Practice</vt:lpstr>
      <vt:lpstr>PowerPoint 演示文稿</vt:lpstr>
      <vt:lpstr>PowerPoint 演示文稿</vt:lpstr>
      <vt:lpstr>PowerPoint 演示文稿</vt:lpstr>
      <vt:lpstr>PowerPoint 演示文稿</vt:lpstr>
      <vt:lpstr>Advantages and Benefits</vt:lpstr>
      <vt:lpstr>Disadvantages and Limitations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dc:description>generated using python-pptx</dc:description>
  <cp:lastModifiedBy>4suna</cp:lastModifiedBy>
  <cp:revision>2</cp:revision>
  <dcterms:created xsi:type="dcterms:W3CDTF">2013-01-27T09:14:00Z</dcterms:created>
  <dcterms:modified xsi:type="dcterms:W3CDTF">2025-10-01T15:02:29Z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66AEA0614C05486499C3058C033BD646_13</vt:lpwstr>
  </property>
  <property fmtid="{D5CDD505-2E9C-101B-9397-08002B2CF9AE}" pid="3" name="KSOProductBuildVer">
    <vt:lpwstr>1033-12.2.0.23131</vt:lpwstr>
  </property>
</Properties>
</file>

<file path=docProps/thumbnail.jpeg>
</file>